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50" d="100"/>
          <a:sy n="50" d="100"/>
        </p:scale>
        <p:origin x="274" y="3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OB%20SIMULATION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set.csv]Sheet1!PivotTable1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5 contect categories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Sheet1!$A$4:$A$9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A2-4A6E-A68C-5ABD77D67F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5927216"/>
        <c:axId val="1015928176"/>
      </c:barChart>
      <c:catAx>
        <c:axId val="1015927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Categories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928176"/>
        <c:crosses val="autoZero"/>
        <c:auto val="1"/>
        <c:lblAlgn val="ctr"/>
        <c:lblOffset val="100"/>
        <c:noMultiLvlLbl val="0"/>
      </c:catAx>
      <c:valAx>
        <c:axId val="101592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 of reactions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92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set.csv]Sheet2!PivotTable2</c:name>
    <c:fmtId val="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Sheet2!$A$4:$A$16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Sheet2!$B$4:$B$16</c:f>
              <c:numCache>
                <c:formatCode>General</c:formatCode>
                <c:ptCount val="12"/>
                <c:pt idx="0">
                  <c:v>82938</c:v>
                </c:pt>
                <c:pt idx="1">
                  <c:v>75509</c:v>
                </c:pt>
                <c:pt idx="2">
                  <c:v>78915</c:v>
                </c:pt>
                <c:pt idx="3">
                  <c:v>78598</c:v>
                </c:pt>
                <c:pt idx="4">
                  <c:v>86293</c:v>
                </c:pt>
                <c:pt idx="5">
                  <c:v>80369</c:v>
                </c:pt>
                <c:pt idx="6">
                  <c:v>82464</c:v>
                </c:pt>
                <c:pt idx="7">
                  <c:v>82176</c:v>
                </c:pt>
                <c:pt idx="8">
                  <c:v>80077</c:v>
                </c:pt>
                <c:pt idx="9">
                  <c:v>82810</c:v>
                </c:pt>
                <c:pt idx="10">
                  <c:v>82333</c:v>
                </c:pt>
                <c:pt idx="11">
                  <c:v>81163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9A-4BB0-AFEC-1E57BA46A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2711584"/>
        <c:axId val="1122716864"/>
      </c:lineChart>
      <c:catAx>
        <c:axId val="1122711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Monnths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16864"/>
        <c:crosses val="autoZero"/>
        <c:auto val="1"/>
        <c:lblAlgn val="ctr"/>
        <c:lblOffset val="100"/>
        <c:noMultiLvlLbl val="0"/>
      </c:catAx>
      <c:valAx>
        <c:axId val="112271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no.of</a:t>
                </a:r>
                <a:r>
                  <a:rPr lang="en-IN" baseline="0"/>
                  <a:t> reaction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11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1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72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75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9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47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47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33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0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0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7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1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2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2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jpe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2550404" y="1786020"/>
            <a:ext cx="7965196" cy="7356458"/>
            <a:chOff x="1792198" y="1282313"/>
            <a:chExt cx="9875593" cy="9808610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1802577" y="1271934"/>
              <a:ext cx="9735955" cy="975671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C7560F8-C9DF-5CE5-BE80-B9917E4ED219}"/>
              </a:ext>
            </a:extLst>
          </p:cNvPr>
          <p:cNvSpPr txBox="1"/>
          <p:nvPr/>
        </p:nvSpPr>
        <p:spPr>
          <a:xfrm>
            <a:off x="1219201" y="3274254"/>
            <a:ext cx="144057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Client name: Social Buzz </a:t>
            </a:r>
          </a:p>
          <a:p>
            <a:endParaRPr lang="en-US" sz="4400" b="1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Client industry: Social media &amp; content creation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 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Year established: 2010 </a:t>
            </a:r>
          </a:p>
          <a:p>
            <a:endParaRPr lang="en-US" sz="4400" b="1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Location of HQ: San Francisco </a:t>
            </a:r>
            <a:endParaRPr lang="en-IN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B25EF2C-3EF2-E8A9-8303-BC9E7BFA8538}"/>
              </a:ext>
            </a:extLst>
          </p:cNvPr>
          <p:cNvSpPr txBox="1"/>
          <p:nvPr/>
        </p:nvSpPr>
        <p:spPr>
          <a:xfrm>
            <a:off x="11049000" y="1895898"/>
            <a:ext cx="5036754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We identified below insights</a:t>
            </a: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Top 5 content categories based on the number of reactions</a:t>
            </a:r>
          </a:p>
          <a:p>
            <a:r>
              <a:rPr lang="en-US" dirty="0">
                <a:solidFill>
                  <a:schemeClr val="accent1"/>
                </a:solidFill>
              </a:rPr>
              <a:t>--Animals, Science, Healthy eating, Technology, Food.</a:t>
            </a:r>
            <a:endParaRPr lang="en-US" sz="1800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algn="l"/>
            <a:r>
              <a:rPr lang="en-US" sz="1800" b="0" i="0" dirty="0">
                <a:solidFill>
                  <a:schemeClr val="accent1"/>
                </a:solidFill>
                <a:effectLst/>
                <a:latin typeface="DM Sans" pitchFamily="2" charset="0"/>
              </a:rPr>
              <a:t>How many unique categories are there?</a:t>
            </a:r>
          </a:p>
          <a:p>
            <a:r>
              <a:rPr lang="en-US" b="1" dirty="0">
                <a:solidFill>
                  <a:schemeClr val="accent1"/>
                </a:solidFill>
              </a:rPr>
              <a:t>--16</a:t>
            </a:r>
          </a:p>
          <a:p>
            <a:endParaRPr lang="en-US" sz="1800" b="1" dirty="0"/>
          </a:p>
          <a:p>
            <a:endParaRPr lang="en-US" b="1" dirty="0"/>
          </a:p>
          <a:p>
            <a:endParaRPr lang="en-US" sz="1800" b="1" dirty="0"/>
          </a:p>
          <a:p>
            <a:endParaRPr lang="en-US" b="1" dirty="0"/>
          </a:p>
          <a:p>
            <a:r>
              <a:rPr lang="en-US" sz="1800" b="1" dirty="0">
                <a:solidFill>
                  <a:schemeClr val="accent1"/>
                </a:solidFill>
              </a:rPr>
              <a:t>Month with the Most Posts</a:t>
            </a:r>
          </a:p>
          <a:p>
            <a:r>
              <a:rPr lang="en-US" b="1" dirty="0">
                <a:solidFill>
                  <a:schemeClr val="accent1"/>
                </a:solidFill>
              </a:rPr>
              <a:t>--</a:t>
            </a:r>
            <a:r>
              <a:rPr lang="en-US" sz="1600" dirty="0">
                <a:solidFill>
                  <a:schemeClr val="accent1"/>
                </a:solidFill>
              </a:rPr>
              <a:t>Peak Posting Month is may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DM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endParaRPr lang="en-US" sz="1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72408" y="5409481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          ANY QUESTIONS?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567691"/>
            <a:chOff x="0" y="0"/>
            <a:chExt cx="11564591" cy="742358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125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31"/>
          <p:cNvSpPr/>
          <p:nvPr/>
        </p:nvSpPr>
        <p:spPr>
          <a:xfrm>
            <a:off x="6521545" y="1593140"/>
            <a:ext cx="11614055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Buzz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founded in 2008 is a rapidly growing social media platform, Over the past 5 years, Social Buzz has reached over 500 million active users each month.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Accenture has begun a 3 month  POC focusing on these tasks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audit of their big data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 for a successful IPO.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analysis of their content categories that highlights the top 5 categories with the largest aggregate popularity.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" y="125451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58889" y="3718430"/>
            <a:ext cx="577458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213641" y="-34197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107520" y="1559414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6D5F1-E2A1-00A5-43F2-1AD1D4CE0812}"/>
              </a:ext>
            </a:extLst>
          </p:cNvPr>
          <p:cNvSpPr txBox="1"/>
          <p:nvPr/>
        </p:nvSpPr>
        <p:spPr>
          <a:xfrm>
            <a:off x="10820400" y="2007635"/>
            <a:ext cx="6394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3EA11-A3A0-457F-D3F0-1CED480F19D4}"/>
              </a:ext>
            </a:extLst>
          </p:cNvPr>
          <p:cNvSpPr txBox="1"/>
          <p:nvPr/>
        </p:nvSpPr>
        <p:spPr>
          <a:xfrm>
            <a:off x="10419147" y="1935716"/>
            <a:ext cx="74936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Buzz emphasizes content over individual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users,Every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day over 100,000 pieces of content, ranging from text, images, videos and GIFs are posted. 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of this data is highly unstructured.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capitalize on it when there is so much ??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that highlights the top 5 most popular content categories.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52769" y="7025118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129464" y="4232971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110634" y="1661577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9A5F5-F05E-5EFE-73CF-854B65E35D07}"/>
              </a:ext>
            </a:extLst>
          </p:cNvPr>
          <p:cNvSpPr txBox="1"/>
          <p:nvPr/>
        </p:nvSpPr>
        <p:spPr>
          <a:xfrm>
            <a:off x="13316798" y="982502"/>
            <a:ext cx="461768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r>
              <a:rPr lang="en-US" sz="4000" b="0" i="0" dirty="0">
                <a:solidFill>
                  <a:srgbClr val="000000"/>
                </a:solidFill>
                <a:effectLst/>
                <a:latin typeface="DM Sans" pitchFamily="2" charset="0"/>
              </a:rPr>
              <a:t>Andrew Fleming (Chief Technical Architect)</a:t>
            </a:r>
          </a:p>
          <a:p>
            <a:endParaRPr lang="en-US" sz="4000" dirty="0">
              <a:solidFill>
                <a:srgbClr val="000000"/>
              </a:solidFill>
              <a:latin typeface="DM Sans" pitchFamily="2" charset="0"/>
            </a:endParaRPr>
          </a:p>
          <a:p>
            <a:endParaRPr lang="en-US" sz="4000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r>
              <a:rPr lang="en-US" sz="4000" b="0" i="0" dirty="0">
                <a:solidFill>
                  <a:srgbClr val="000000"/>
                </a:solidFill>
                <a:effectLst/>
                <a:latin typeface="DM Sans" pitchFamily="2" charset="0"/>
              </a:rPr>
              <a:t>Marcus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Rompton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DM Sans" pitchFamily="2" charset="0"/>
              </a:rPr>
              <a:t> (Senior Principle)</a:t>
            </a:r>
          </a:p>
          <a:p>
            <a:endParaRPr lang="en-US" sz="4000" dirty="0">
              <a:solidFill>
                <a:srgbClr val="000000"/>
              </a:solidFill>
              <a:latin typeface="DM Sans" pitchFamily="2" charset="0"/>
            </a:endParaRPr>
          </a:p>
          <a:p>
            <a:endParaRPr lang="en-US" sz="4000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endParaRPr lang="en-US" sz="4000" dirty="0">
              <a:solidFill>
                <a:srgbClr val="000000"/>
              </a:solidFill>
              <a:latin typeface="DM Sans" pitchFamily="2" charset="0"/>
            </a:endParaRPr>
          </a:p>
          <a:p>
            <a:r>
              <a:rPr lang="en-US" sz="4000" b="0" i="0" dirty="0">
                <a:solidFill>
                  <a:srgbClr val="000000"/>
                </a:solidFill>
                <a:effectLst/>
                <a:latin typeface="DM Sans" pitchFamily="2" charset="0"/>
              </a:rPr>
              <a:t>   Data Analyst</a:t>
            </a:r>
            <a:endParaRPr lang="en-IN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377282" y="5762152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221512" y="7250237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ED6BAE-B002-AD21-FF69-B4F05C298981}"/>
              </a:ext>
            </a:extLst>
          </p:cNvPr>
          <p:cNvSpPr txBox="1"/>
          <p:nvPr/>
        </p:nvSpPr>
        <p:spPr>
          <a:xfrm>
            <a:off x="5608830" y="2890073"/>
            <a:ext cx="82566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Data Cleaning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FCA302-5D4E-8689-0DFE-B31BCCC6FE20}"/>
              </a:ext>
            </a:extLst>
          </p:cNvPr>
          <p:cNvSpPr txBox="1"/>
          <p:nvPr/>
        </p:nvSpPr>
        <p:spPr>
          <a:xfrm>
            <a:off x="4012424" y="1342569"/>
            <a:ext cx="528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A81039-A56E-AB7A-CD55-3C728AA85178}"/>
              </a:ext>
            </a:extLst>
          </p:cNvPr>
          <p:cNvSpPr txBox="1"/>
          <p:nvPr/>
        </p:nvSpPr>
        <p:spPr>
          <a:xfrm>
            <a:off x="7469080" y="4501737"/>
            <a:ext cx="550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7254B-82BE-86D5-4CEE-CBEE9BBB1A1C}"/>
              </a:ext>
            </a:extLst>
          </p:cNvPr>
          <p:cNvSpPr txBox="1"/>
          <p:nvPr/>
        </p:nvSpPr>
        <p:spPr>
          <a:xfrm>
            <a:off x="9441711" y="6033316"/>
            <a:ext cx="47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0B4BC6-D82B-9CE9-E656-E8436F60E5BE}"/>
              </a:ext>
            </a:extLst>
          </p:cNvPr>
          <p:cNvSpPr txBox="1"/>
          <p:nvPr/>
        </p:nvSpPr>
        <p:spPr>
          <a:xfrm>
            <a:off x="11076475" y="7518746"/>
            <a:ext cx="40111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Insights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517DD5-332C-0102-4857-F25ECFE86D5D}"/>
              </a:ext>
            </a:extLst>
          </p:cNvPr>
          <p:cNvSpPr txBox="1"/>
          <p:nvPr/>
        </p:nvSpPr>
        <p:spPr>
          <a:xfrm>
            <a:off x="923679" y="2061558"/>
            <a:ext cx="7686921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Top 5 content categories based on the number of reactions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endParaRPr lang="en-US" dirty="0">
              <a:solidFill>
                <a:srgbClr val="000000"/>
              </a:solidFill>
              <a:latin typeface="DM Sans" pitchFamily="2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endParaRPr lang="en-US" dirty="0">
              <a:solidFill>
                <a:srgbClr val="000000"/>
              </a:solidFill>
              <a:latin typeface="DM Sans" pitchFamily="2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endParaRPr lang="en-US" dirty="0">
              <a:solidFill>
                <a:srgbClr val="000000"/>
              </a:solidFill>
              <a:latin typeface="DM Sans" pitchFamily="2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endParaRPr lang="en-US" dirty="0">
              <a:solidFill>
                <a:srgbClr val="000000"/>
              </a:solidFill>
              <a:latin typeface="DM Sans" pitchFamily="2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endParaRPr lang="en-IN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4BD7C03-60DA-D49C-9243-EBA82EDC23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536688"/>
              </p:ext>
            </p:extLst>
          </p:nvPr>
        </p:nvGraphicFramePr>
        <p:xfrm>
          <a:off x="9372145" y="1562100"/>
          <a:ext cx="7992176" cy="480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FDDBFCE-F0F6-18A7-6CAA-BE5451E27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812134"/>
              </p:ext>
            </p:extLst>
          </p:nvPr>
        </p:nvGraphicFramePr>
        <p:xfrm>
          <a:off x="1143000" y="3292664"/>
          <a:ext cx="7592219" cy="2717610"/>
        </p:xfrm>
        <a:graphic>
          <a:graphicData uri="http://schemas.openxmlformats.org/drawingml/2006/table">
            <a:tbl>
              <a:tblPr/>
              <a:tblGrid>
                <a:gridCol w="7592219">
                  <a:extLst>
                    <a:ext uri="{9D8B030D-6E8A-4147-A177-3AD203B41FA5}">
                      <a16:colId xmlns:a16="http://schemas.microsoft.com/office/drawing/2014/main" val="3378692357"/>
                    </a:ext>
                  </a:extLst>
                </a:gridCol>
              </a:tblGrid>
              <a:tr h="543522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435575"/>
                  </a:ext>
                </a:extLst>
              </a:tr>
              <a:tr h="543522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44686"/>
                  </a:ext>
                </a:extLst>
              </a:tr>
              <a:tr h="543522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743894"/>
                  </a:ext>
                </a:extLst>
              </a:tr>
              <a:tr h="543522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400097"/>
                  </a:ext>
                </a:extLst>
              </a:tr>
              <a:tr h="543522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419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7CDF12A-284C-C168-0F18-0E241318525D}"/>
              </a:ext>
            </a:extLst>
          </p:cNvPr>
          <p:cNvSpPr txBox="1"/>
          <p:nvPr/>
        </p:nvSpPr>
        <p:spPr>
          <a:xfrm>
            <a:off x="3478235" y="2023500"/>
            <a:ext cx="42105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How many unique categories are there?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DM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endParaRPr lang="en-IN" dirty="0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2483395-80BB-A57A-618C-2AFB33840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75641"/>
              </p:ext>
            </p:extLst>
          </p:nvPr>
        </p:nvGraphicFramePr>
        <p:xfrm>
          <a:off x="7304638" y="1562100"/>
          <a:ext cx="3062454" cy="5867407"/>
        </p:xfrm>
        <a:graphic>
          <a:graphicData uri="http://schemas.openxmlformats.org/drawingml/2006/table">
            <a:tbl>
              <a:tblPr/>
              <a:tblGrid>
                <a:gridCol w="3062454">
                  <a:extLst>
                    <a:ext uri="{9D8B030D-6E8A-4147-A177-3AD203B41FA5}">
                      <a16:colId xmlns:a16="http://schemas.microsoft.com/office/drawing/2014/main" val="2991388987"/>
                    </a:ext>
                  </a:extLst>
                </a:gridCol>
              </a:tblGrid>
              <a:tr h="312783">
                <a:tc>
                  <a:txBody>
                    <a:bodyPr/>
                    <a:lstStyle/>
                    <a:p>
                      <a:pPr algn="l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160698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61862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Cooking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388434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733470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413374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143691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Fitness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85530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756229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532633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speaking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887809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52928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soccer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467144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367662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522780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238677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48812"/>
                  </a:ext>
                </a:extLst>
              </a:tr>
              <a:tr h="347164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veganism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4902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0D9363-DE0E-207B-3370-23EFA946CF2A}"/>
              </a:ext>
            </a:extLst>
          </p:cNvPr>
          <p:cNvSpPr txBox="1"/>
          <p:nvPr/>
        </p:nvSpPr>
        <p:spPr>
          <a:xfrm>
            <a:off x="3169898" y="2324100"/>
            <a:ext cx="7197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Month with the Most Posts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Peak Posting Month is may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109BE2C0-ABC5-BADF-ED74-B2928DBC18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15389"/>
              </p:ext>
            </p:extLst>
          </p:nvPr>
        </p:nvGraphicFramePr>
        <p:xfrm>
          <a:off x="10134600" y="1890830"/>
          <a:ext cx="7467600" cy="4852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2815</TotalTime>
  <Words>346</Words>
  <Application>Microsoft Office PowerPoint</Application>
  <PresentationFormat>Custom</PresentationFormat>
  <Paragraphs>147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Clear Sans Regular Bold</vt:lpstr>
      <vt:lpstr>Arial</vt:lpstr>
      <vt:lpstr>Wingdings 3</vt:lpstr>
      <vt:lpstr>Calibri</vt:lpstr>
      <vt:lpstr>Century Gothic</vt:lpstr>
      <vt:lpstr>DM Sans</vt:lpstr>
      <vt:lpstr>Graphik Regular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bhavna chaudhary</cp:lastModifiedBy>
  <cp:revision>13</cp:revision>
  <dcterms:created xsi:type="dcterms:W3CDTF">2006-08-16T00:00:00Z</dcterms:created>
  <dcterms:modified xsi:type="dcterms:W3CDTF">2024-09-27T11:02:16Z</dcterms:modified>
  <dc:identifier>DAEhDyfaYKE</dc:identifier>
</cp:coreProperties>
</file>